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7"/>
  </p:notesMasterIdLst>
  <p:handoutMasterIdLst>
    <p:handoutMasterId r:id="rId18"/>
  </p:handoutMasterIdLst>
  <p:sldIdLst>
    <p:sldId id="303" r:id="rId2"/>
    <p:sldId id="726" r:id="rId3"/>
    <p:sldId id="668" r:id="rId4"/>
    <p:sldId id="670" r:id="rId5"/>
    <p:sldId id="636" r:id="rId6"/>
    <p:sldId id="716" r:id="rId7"/>
    <p:sldId id="651" r:id="rId8"/>
    <p:sldId id="721" r:id="rId9"/>
    <p:sldId id="722" r:id="rId10"/>
    <p:sldId id="709" r:id="rId11"/>
    <p:sldId id="723" r:id="rId12"/>
    <p:sldId id="724" r:id="rId13"/>
    <p:sldId id="725" r:id="rId14"/>
    <p:sldId id="717" r:id="rId15"/>
    <p:sldId id="704" r:id="rId16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1E442"/>
    <a:srgbClr val="C6D254"/>
    <a:srgbClr val="72AF2F"/>
    <a:srgbClr val="000000"/>
    <a:srgbClr val="5C88D0"/>
    <a:srgbClr val="2A6EA8"/>
    <a:srgbClr val="B1D254"/>
    <a:srgbClr val="72732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6841" autoAdjust="0"/>
    <p:restoredTop sz="98004" autoAdjust="0"/>
  </p:normalViewPr>
  <p:slideViewPr>
    <p:cSldViewPr snapToGrid="0">
      <p:cViewPr varScale="1">
        <p:scale>
          <a:sx n="87" d="100"/>
          <a:sy n="87" d="100"/>
        </p:scale>
        <p:origin x="1022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-2220" y="-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10/20/2017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10/20/2017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7681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85716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92690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7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39565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70194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>
                <a:solidFill>
                  <a:schemeClr val="bg1"/>
                </a:solidFill>
              </a:rPr>
              <a:t> </a:t>
            </a:r>
            <a:r>
              <a:rPr lang="en-GB" sz="1100" b="1" spc="300">
                <a:ea typeface="+mn-ea"/>
                <a:cs typeface="Arial" panose="020B0604020202020204" pitchFamily="34" charset="0"/>
              </a:rPr>
              <a:t>S5-175009,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SA5#115, Busan, South Korea, 16 - 20 October 2017</a:t>
            </a: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113" cy="25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2017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SA/WG5_TM/TSGS5_115/Docs/S5-175051.zip" TargetMode="External"/><Relationship Id="rId3" Type="http://schemas.openxmlformats.org/officeDocument/2006/relationships/hyperlink" Target="http://www.3gpp.org/ftp/TSG_SA/WG5_TM/TSGS5_115/Docs/S5-175043.zip" TargetMode="External"/><Relationship Id="rId7" Type="http://schemas.openxmlformats.org/officeDocument/2006/relationships/hyperlink" Target="http://www.3gpp.org/ftp/TSG_SA/WG5_TM/TSGS5_115/Docs/S5-175047.zip" TargetMode="External"/><Relationship Id="rId2" Type="http://schemas.openxmlformats.org/officeDocument/2006/relationships/hyperlink" Target="http://www.3gpp.org/ftp/TSG_SA/WG5_TM/TSGS5_115/Docs/S5-175042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3gpp.org/ftp/TSG_SA/WG5_TM/TSGS5_115/Docs/S5-175046.zip" TargetMode="External"/><Relationship Id="rId5" Type="http://schemas.openxmlformats.org/officeDocument/2006/relationships/hyperlink" Target="http://www.3gpp.org/ftp/TSG_SA/WG5_TM/TSGS5_115/Docs/S5-175045.zip" TargetMode="External"/><Relationship Id="rId10" Type="http://schemas.openxmlformats.org/officeDocument/2006/relationships/hyperlink" Target="http://www.3gpp.org/ftp/TSG_SA/WG5_TM/TSGS5_115/Docs/S5-175055.zip" TargetMode="External"/><Relationship Id="rId4" Type="http://schemas.openxmlformats.org/officeDocument/2006/relationships/hyperlink" Target="http://www.3gpp.org/ftp/TSG_SA/WG5_TM/TSGS5_115/Docs/S5-175044.zip" TargetMode="External"/><Relationship Id="rId9" Type="http://schemas.openxmlformats.org/officeDocument/2006/relationships/hyperlink" Target="http://www.3gpp.org/ftp/TSG_SA/WG5_TM/TSGS5_115/Docs/S5-175053.zip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67678" y="2820444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/>
              <a:t> </a:t>
            </a:r>
            <a:r>
              <a:rPr lang="en-GB" altLang="zh-CN" sz="4800" b="1"/>
              <a:t>SA5 CH SWG Exec Report</a:t>
            </a:r>
            <a:br>
              <a:rPr lang="en-GB" sz="4800" b="1" i="1"/>
            </a:br>
            <a:r>
              <a:rPr lang="fr-FR" sz="2400">
                <a:latin typeface="Arial" pitchFamily="34" charset="0"/>
              </a:rPr>
              <a:t>SA5#115, 16-20 Oct. 2017</a:t>
            </a:r>
            <a:br>
              <a:rPr lang="fr-FR" sz="2400">
                <a:latin typeface="Arial" pitchFamily="34" charset="0"/>
              </a:rPr>
            </a:br>
            <a:r>
              <a:rPr lang="fr-FR" sz="2400">
                <a:latin typeface="Arial" pitchFamily="34" charset="0"/>
              </a:rPr>
              <a:t>Busan, South Korea</a:t>
            </a: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54990" y="4523069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/>
            </a:br>
            <a:r>
              <a:rPr lang="en-GB" sz="2400">
                <a:latin typeface="Arial" charset="0"/>
              </a:rPr>
              <a:t>Maryse GARDELLA, SWG Chair, Nokia</a:t>
            </a: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CH SIs (1/4)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2637016"/>
              </p:ext>
            </p:extLst>
          </p:nvPr>
        </p:nvGraphicFramePr>
        <p:xfrm>
          <a:off x="1078173" y="1346776"/>
          <a:ext cx="9853684" cy="4896888"/>
        </p:xfrm>
        <a:graphic>
          <a:graphicData uri="http://schemas.openxmlformats.org/drawingml/2006/table">
            <a:tbl>
              <a:tblPr/>
              <a:tblGrid>
                <a:gridCol w="15407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724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217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187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Study on Overload Control for Diameter Charging Applications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FS_DOCME_CH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680054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30% 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-&gt; 50%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SA#78 – December  2017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32.869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Different alternative solutions are introduced for Diameter Overload Control: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Description of existing overload control mechanism for online and limitations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Use of Overload Report (OLR) specified in IETF RFC 7683, with buffer mechanism as alternative solution for online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OCS with CDR generation mechanism as alternative solution for online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Use of OLR with with service specific mechanism controlled from the OCS, as alternative solution for online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pCRs, TR 32.869 planned for Edithelp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1407922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CH SIs (2/4)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4526103"/>
              </p:ext>
            </p:extLst>
          </p:nvPr>
        </p:nvGraphicFramePr>
        <p:xfrm>
          <a:off x="1078173" y="1346776"/>
          <a:ext cx="9853684" cy="4896888"/>
        </p:xfrm>
        <a:graphic>
          <a:graphicData uri="http://schemas.openxmlformats.org/drawingml/2006/table">
            <a:tbl>
              <a:tblPr/>
              <a:tblGrid>
                <a:gridCol w="15407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724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217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187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forward compatibility for 3GPP Diameter Charging Applications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FS_FWDCA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730053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</a:t>
                      </a:r>
                      <a:endParaRPr kumimoji="0" lang="en-GB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4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 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-&gt; 50%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SA#78 – December  2017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32.870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Different solutions for Key issues are introduced :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M-bit cleared for the Diameter messages to go through Proxy Diameter Agent 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M-bit setting per specific contexts to limit service rejection when out of context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Introduce a solution with creation of New Application when M-bit needs to be mandatory set. 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pCRs, TR 32.870 planned for Edithelp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3044229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CH SIs (3/4)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7188989"/>
              </p:ext>
            </p:extLst>
          </p:nvPr>
        </p:nvGraphicFramePr>
        <p:xfrm>
          <a:off x="977811" y="1190659"/>
          <a:ext cx="9951445" cy="5268145"/>
        </p:xfrm>
        <a:graphic>
          <a:graphicData uri="http://schemas.openxmlformats.org/drawingml/2006/table">
            <a:tbl>
              <a:tblPr/>
              <a:tblGrid>
                <a:gridCol w="15560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0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67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427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189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on Charging Aspects of 5G System Architecture Phase 1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FS_5GS_Ph1_CH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918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750019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83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Huawei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 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-&gt; 70%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3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SA#78 – December  2017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32.899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337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sz="1600" u="sng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Following topics were covered: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600" u="non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PDU session charging – differents configuration (SSC modes, BP/UL CL)- offline/online</a:t>
                      </a:r>
                      <a:endParaRPr lang="en-GB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Session management and Service continuity (Architecture concluded with CTF in SMF)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600" u="non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Online and Offline Charging evaluation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600" u="non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for Network Capability Exposure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600" u="non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slicing</a:t>
                      </a:r>
                      <a:endParaRPr lang="en-US" sz="1600" u="none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fr-FR" sz="1600" u="non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Roaming Home routed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fr-FR" sz="1600" u="non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Qos Flow based charging</a:t>
                      </a:r>
                      <a:endParaRPr lang="en-US" sz="1600" u="none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600" u="non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Interworking between 5G System and Existing Systems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fr-FR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Service Based architecture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baseline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Charging work status was discussed (S5-175273) for anticipation on next steps (WIDs, priorities)</a:t>
                      </a:r>
                      <a:endParaRPr lang="fr-FR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99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3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pCRs, TR 32.899 planned for Edithelp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5513202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CH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SIs </a:t>
            </a:r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(4/4)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1045785"/>
              </p:ext>
            </p:extLst>
          </p:nvPr>
        </p:nvGraphicFramePr>
        <p:xfrm>
          <a:off x="977812" y="1190659"/>
          <a:ext cx="9853684" cy="5128219"/>
        </p:xfrm>
        <a:graphic>
          <a:graphicData uri="http://schemas.openxmlformats.org/drawingml/2006/table">
            <a:tbl>
              <a:tblPr/>
              <a:tblGrid>
                <a:gridCol w="15407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724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217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187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189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Volume Based Charging Aspects for VoLTE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FS_VBCLTE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918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760060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83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China Mobile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5% -&gt; 30%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3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SA#80– June 2018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32.848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337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following were introduced :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lvl="0" indent="-285750" algn="l" defTabSz="1219170" rtl="0" eaLnBrk="1" latinLnBrk="0" hangingPunct="1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Potential requirements to associate party's identities (caller callee) and volume based charging in VoLTE </a:t>
                      </a:r>
                    </a:p>
                    <a:p>
                      <a:pPr marL="285750" lvl="0" indent="-285750" algn="l" defTabSz="1219170" rtl="0" eaLnBrk="1" latinLnBrk="0" hangingPunct="1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IMS and EPC Charging architecture online and offline </a:t>
                      </a:r>
                    </a:p>
                    <a:p>
                      <a:pPr marL="285750" lvl="0" indent="-285750" algn="l" defTabSz="1219170" rtl="0" eaLnBrk="1" latinLnBrk="0" hangingPunct="1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Key Issue to support of the identifier of the "other party"</a:t>
                      </a:r>
                    </a:p>
                    <a:p>
                      <a:pPr marL="285750" lvl="0" indent="-285750" algn="l" defTabSz="1219170" rtl="0" eaLnBrk="1" latinLnBrk="0" hangingPunct="1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One scenario for CAT (Customized Alerting Tone) charging (Media for CAT and Media for normal call).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99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3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1583395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TRs / TSs to be sent to SA#77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3783669"/>
              </p:ext>
            </p:extLst>
          </p:nvPr>
        </p:nvGraphicFramePr>
        <p:xfrm>
          <a:off x="641446" y="1910693"/>
          <a:ext cx="10549718" cy="20768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4519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194519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9652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15403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</a:tblGrid>
              <a:tr h="5732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Sent for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75907">
                <a:tc>
                  <a:txBody>
                    <a:bodyPr/>
                    <a:lstStyle/>
                    <a:p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606063"/>
                  </a:ext>
                </a:extLst>
              </a:tr>
              <a:tr h="3759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2068513"/>
                  </a:ext>
                </a:extLst>
              </a:tr>
              <a:tr h="3759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59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29607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3600" dirty="0" err="1"/>
              <a:t>Thank</a:t>
            </a:r>
            <a:r>
              <a:rPr lang="sv-SE" sz="3600" dirty="0"/>
              <a:t> </a:t>
            </a:r>
            <a:r>
              <a:rPr lang="sv-SE" sz="3600" dirty="0" err="1"/>
              <a:t>you</a:t>
            </a:r>
            <a:r>
              <a:rPr lang="sv-SE" sz="36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sz="4400"/>
              <a:t>Administrative aspects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34972" indent="-457200"/>
            <a:r>
              <a:rPr lang="fr-FR" altLang="zh-CN" sz="2900"/>
              <a:t>Discussion on </a:t>
            </a:r>
            <a:r>
              <a:rPr lang="en-GB" sz="3200"/>
              <a:t>sequencing of Charging Features with respect to releases (AP 77/1)</a:t>
            </a:r>
          </a:p>
          <a:p>
            <a:pPr marL="914400" lvl="1" indent="-457200"/>
            <a:r>
              <a:rPr lang="fr-FR" sz="2000"/>
              <a:t>Summary of the situation to be communicated (email) to SA Chair by SA5 CH Chair.</a:t>
            </a:r>
            <a:endParaRPr lang="fr-FR" altLang="zh-CN" sz="2000"/>
          </a:p>
          <a:p>
            <a:pPr marL="534972" indent="-457200"/>
            <a:r>
              <a:rPr lang="en-US" altLang="zh-CN" sz="2900"/>
              <a:t>Future meetings</a:t>
            </a:r>
          </a:p>
          <a:p>
            <a:pPr marL="914400" lvl="1" indent="-457200"/>
            <a:r>
              <a:rPr lang="fr-FR" sz="2000"/>
              <a:t>SA5 CH sees an ad-hoc in 2018 would be beneficial for 5G work, and would join if organized by SA5. Conference calls not seen as an efficient option.</a:t>
            </a:r>
            <a:endParaRPr lang="en-US" sz="2000"/>
          </a:p>
          <a:p>
            <a:pPr marL="914400" lvl="1" indent="-457200"/>
            <a:r>
              <a:rPr lang="en-US" sz="2000"/>
              <a:t>SWG CH group will start on Monday Q1 for the coming SA5 meetings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77064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409" y="0"/>
            <a:ext cx="8973312" cy="768101"/>
          </a:xfrm>
        </p:spPr>
        <p:txBody>
          <a:bodyPr/>
          <a:lstStyle/>
          <a:p>
            <a:r>
              <a:rPr lang="sv-SE" dirty="0"/>
              <a:t>Incoming LSs (1/2)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80914911"/>
              </p:ext>
            </p:extLst>
          </p:nvPr>
        </p:nvGraphicFramePr>
        <p:xfrm>
          <a:off x="222194" y="1031205"/>
          <a:ext cx="11600596" cy="52876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2969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7063044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07239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23982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93362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759583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ReplyIn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531965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2"/>
                        </a:rPr>
                        <a:t>S5-175042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Reply LS from CT1 cc SA5 on Supported features by 5GC for E-UTRA connected to 5G CN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C1-173571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606063"/>
                  </a:ext>
                </a:extLst>
              </a:tr>
              <a:tr h="531965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3"/>
                        </a:rPr>
                        <a:t>S5-175043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Reply LS from CT1 cc SA5 on request to update maximum data rate values in EPS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C1-173572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9524554"/>
                  </a:ext>
                </a:extLst>
              </a:tr>
              <a:tr h="426208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4"/>
                        </a:rPr>
                        <a:t>S5-175044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Reply LS from CT3 to SA5 on Request to update maximum data rate values in EPS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C3-174339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9015415"/>
                  </a:ext>
                </a:extLst>
              </a:tr>
              <a:tr h="426208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5"/>
                        </a:rPr>
                        <a:t>S5-175045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Reply LS from CT4 to SA5 on Charging support for Control and User Plane Separation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C4-174324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Postponed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6208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6"/>
                        </a:rPr>
                        <a:t>S5-175046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from CT3/CT4 to SA5 on Conclusion on Service Based Architecture Protocol Selection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C3-174370,C4-174343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1018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7"/>
                        </a:rPr>
                        <a:t>S5-175047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from TSG CT cc SA5 on Evolution of IMSI format and E.212 Recommendation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CP-172153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447332"/>
                  </a:ext>
                </a:extLst>
              </a:tr>
              <a:tr h="426208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2"/>
                        </a:rPr>
                        <a:t>S5-175042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Reply LS from CT1 cc SA5 on Supported features by 5GC for E-UTRA connected to 5G CN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C1-173571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9318591"/>
                  </a:ext>
                </a:extLst>
              </a:tr>
              <a:tr h="426208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8"/>
                        </a:rPr>
                        <a:t>S5-175051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Resubmitted LS from RAN2 to SA5 on supported features by 5GC for E-UTRA connected to 5G CN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R2-1706153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Replied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S5-175356</a:t>
                      </a:r>
                      <a:endParaRPr lang="sv-SE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6208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9"/>
                        </a:rPr>
                        <a:t>S5-175053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Resubmitted LS from SA2 to SA5 on Stage 2 completion on introduction of WLAN as alternative technology for ProSe Direct Discovery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S2-172506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Replied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S5-175299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9963684"/>
                  </a:ext>
                </a:extLst>
              </a:tr>
              <a:tr h="426208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10"/>
                        </a:rPr>
                        <a:t>S5-175055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Resubmitted LS from SA3 cc SA5 Reply LS on Security for T8 interface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S3-172076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Noted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60545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835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LSs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490241985"/>
              </p:ext>
            </p:extLst>
          </p:nvPr>
        </p:nvGraphicFramePr>
        <p:xfrm>
          <a:off x="835330" y="1692319"/>
          <a:ext cx="10304738" cy="25616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4890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465794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65010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81471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467573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7101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ReplyTo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46572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S5-175299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LS reply Resubmitted LS from SA2 to SA5 on Stage 2 completion on introduction of WLAN as alternative technology for ProSe Direct Discovery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SA2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CT1, CT4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sv-S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S5-175053</a:t>
                      </a:r>
                    </a:p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606063"/>
                  </a:ext>
                </a:extLst>
              </a:tr>
              <a:tr h="4657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S5-175356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Reply to LS from RAN2 to SA5 on supported features by 5GC for E-UTRA connected to 5G CN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RAN2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SA1</a:t>
                      </a:r>
                      <a:r>
                        <a:rPr lang="fr-FR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, SA2, CT1, </a:t>
                      </a:r>
                      <a:r>
                        <a:rPr lang="fi-FI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RAN3</a:t>
                      </a:r>
                      <a:endParaRPr lang="sv-SE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sv-SE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S5-175051</a:t>
                      </a:r>
                    </a:p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2068513"/>
                  </a:ext>
                </a:extLst>
              </a:tr>
              <a:tr h="5522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v-S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91043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573206" y="260350"/>
            <a:ext cx="9253182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or revised Work Items / Study Items</a:t>
            </a:r>
          </a:p>
          <a:p>
            <a:pPr algn="ctr">
              <a:defRPr/>
            </a:pPr>
            <a:r>
              <a:rPr lang="en-US" altLang="zh-CN" sz="2400" dirty="0">
                <a:solidFill>
                  <a:srgbClr val="FF0000"/>
                </a:solidFill>
                <a:latin typeface="Calibri"/>
                <a:cs typeface="Times New Roman" pitchFamily="18" charset="0"/>
              </a:rPr>
              <a:t>For approval by SA5 closing plenary</a:t>
            </a:r>
            <a:endParaRPr lang="en-GB" altLang="zh-CN" sz="24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9286707"/>
              </p:ext>
            </p:extLst>
          </p:nvPr>
        </p:nvGraphicFramePr>
        <p:xfrm>
          <a:off x="855128" y="1710439"/>
          <a:ext cx="10254142" cy="1753404"/>
        </p:xfrm>
        <a:graphic>
          <a:graphicData uri="http://schemas.openxmlformats.org/drawingml/2006/table">
            <a:tbl>
              <a:tblPr/>
              <a:tblGrid>
                <a:gridCol w="11237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55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752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5638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3883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S5-175313</a:t>
                      </a:r>
                      <a:endParaRPr lang="sv-SE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Charging for WLAN-based Prose Direct Discovery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Intel Corporation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3196816"/>
                  </a:ext>
                </a:extLst>
              </a:tr>
              <a:tr h="553883">
                <a:tc>
                  <a:txBody>
                    <a:bodyPr/>
                    <a:lstStyle/>
                    <a:p>
                      <a:pPr algn="l" fontAlgn="t"/>
                      <a:endParaRPr lang="sv-SE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nn-NO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nn-NO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595254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32011" y="260349"/>
            <a:ext cx="9785445" cy="96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0000"/>
                </a:solidFill>
                <a:latin typeface="Calibri"/>
              </a:rPr>
              <a:t>Charging Maintenance and Rel-15 small Enhancements </a:t>
            </a:r>
            <a:r>
              <a:rPr lang="en-US" altLang="zh-CN" sz="2800" kern="0">
                <a:solidFill>
                  <a:srgbClr val="FF0000"/>
                </a:solidFill>
                <a:latin typeface="Calibri"/>
                <a:cs typeface="+mj-cs"/>
              </a:rPr>
              <a:t>CRs </a:t>
            </a:r>
            <a:r>
              <a:rPr lang="en-US" altLang="zh-CN" sz="2800" kern="0" dirty="0">
                <a:solidFill>
                  <a:srgbClr val="FF0000"/>
                </a:solidFill>
                <a:latin typeface="Calibri"/>
                <a:cs typeface="+mj-cs"/>
              </a:rPr>
              <a:t>for approval by SA5 closing plenary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2057676"/>
              </p:ext>
            </p:extLst>
          </p:nvPr>
        </p:nvGraphicFramePr>
        <p:xfrm>
          <a:off x="354839" y="1314647"/>
          <a:ext cx="10972802" cy="4402090"/>
        </p:xfrm>
        <a:graphic>
          <a:graphicData uri="http://schemas.openxmlformats.org/drawingml/2006/table">
            <a:tbl>
              <a:tblPr/>
              <a:tblGrid>
                <a:gridCol w="11751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523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5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8404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S5-175302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Rel-13 CR 32.298 Correction where rANNASCause is defined as a sequence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kumimoji="0" lang="fr-FR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3019688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S5-175303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Rel-14 CR 32.298 Correction where rANNASCause is defined as a sequence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kumimoji="0" lang="fr-FR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3589511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S5-175304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32.298 Correction where</a:t>
                      </a:r>
                      <a:r>
                        <a:rPr lang="en-US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references </a:t>
                      </a: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rANNASCause is defined as a sequence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defTabSz="1219170" rtl="0" eaLnBrk="1" fontAlgn="t" latinLnBrk="0" hangingPunct="1"/>
                      <a:r>
                        <a:rPr lang="fr-FR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4713754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S5-175305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Rel-13 CR 32.299 Correction where RAN-NAS-Release-Cause is defined as a sequence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defTabSz="1219170" rtl="0" eaLnBrk="1" fontAlgn="t" latinLnBrk="0" hangingPunct="1"/>
                      <a:r>
                        <a:rPr lang="fr-FR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3310423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S5-175306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Rel-14 CR 32.299 Correction where RAN-NAS-Release-Cause is defined as a sequence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defTabSz="1219170" rtl="0" eaLnBrk="1" fontAlgn="t" latinLnBrk="0" hangingPunct="1"/>
                      <a:r>
                        <a:rPr lang="fr-FR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905147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S5-175307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32.299 Correction where RAN-NAS-Release-Cause is defined as a sequence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defTabSz="1219170" rtl="0" eaLnBrk="1" fontAlgn="t" latinLnBrk="0" hangingPunct="1"/>
                      <a:r>
                        <a:rPr lang="fr-FR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9553519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S5-175303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Rel-14 CR 32.298 Correction where rANNASCause is defined as a sequence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fontAlgn="t"/>
                      <a:r>
                        <a:rPr lang="nn-NO" sz="1400" b="0" i="0" u="none" strike="noStrike"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  <a:endParaRPr lang="nn-NO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289924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WIs </a:t>
            </a:r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(1/3)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48984067"/>
              </p:ext>
            </p:extLst>
          </p:nvPr>
        </p:nvGraphicFramePr>
        <p:xfrm>
          <a:off x="163773" y="1005577"/>
          <a:ext cx="11900848" cy="4782866"/>
        </p:xfrm>
        <a:graphic>
          <a:graphicData uri="http://schemas.openxmlformats.org/drawingml/2006/table">
            <a:tbl>
              <a:tblPr/>
              <a:tblGrid>
                <a:gridCol w="1860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3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5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1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Enhancement for eFMSS 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eFMSS_CH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760057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China Telecom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7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 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-&gt; 70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SA#78 – December 2017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32.251, 32.299, 32.298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 input.</a:t>
                      </a: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311023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WIs </a:t>
            </a:r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(1/3)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4106080"/>
              </p:ext>
            </p:extLst>
          </p:nvPr>
        </p:nvGraphicFramePr>
        <p:xfrm>
          <a:off x="163773" y="1005577"/>
          <a:ext cx="11900848" cy="4782866"/>
        </p:xfrm>
        <a:graphic>
          <a:graphicData uri="http://schemas.openxmlformats.org/drawingml/2006/table">
            <a:tbl>
              <a:tblPr/>
              <a:tblGrid>
                <a:gridCol w="1860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3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5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1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aspects of EDCE5 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EDCE5-CH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760062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 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-&gt; 10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SA#79 – March 2018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32.251, 32.299, 32.298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Some principles are introduced on 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Secondary RAT uplink and downlink data volumes reported from E-UTRAN to SGW/PGW, on a per EPS bearer basis for the accounting procedures.</a:t>
                      </a:r>
                    </a:p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reporting by E-UTRAN is in association with UE-related control signaling and via standalone reporting.</a:t>
                      </a: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 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824412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WIs </a:t>
            </a:r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(1/3)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0675255"/>
              </p:ext>
            </p:extLst>
          </p:nvPr>
        </p:nvGraphicFramePr>
        <p:xfrm>
          <a:off x="163773" y="1005577"/>
          <a:ext cx="11900848" cy="5004760"/>
        </p:xfrm>
        <a:graphic>
          <a:graphicData uri="http://schemas.openxmlformats.org/drawingml/2006/table">
            <a:tbl>
              <a:tblPr/>
              <a:tblGrid>
                <a:gridCol w="1860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3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5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1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aspects of NAPS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NAPS-CH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760063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Huawei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10% -&gt; 20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SA#79 – March 2018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32.254, 32.240, 32.299, 32.298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new  TS 32.254 "Northbound API for external exposure" is introduced in the whole Charging TSs series picture and a new Bea Reference Point to the Billing system is defined.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charging principle of NAPS  is introduced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 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603146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42475</TotalTime>
  <Words>1184</Words>
  <Application>Microsoft Office PowerPoint</Application>
  <PresentationFormat>Widescreen</PresentationFormat>
  <Paragraphs>271</Paragraphs>
  <Slides>15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Gulim</vt:lpstr>
      <vt:lpstr>宋体</vt:lpstr>
      <vt:lpstr>Arial</vt:lpstr>
      <vt:lpstr>Calibri</vt:lpstr>
      <vt:lpstr>Times New Roman</vt:lpstr>
      <vt:lpstr>Office Theme</vt:lpstr>
      <vt:lpstr>    SA5 CH SWG Exec Report SA5#115, 16-20 Oct. 2017 Busan, South Korea </vt:lpstr>
      <vt:lpstr>Administrative aspects</vt:lpstr>
      <vt:lpstr>Incoming LSs (1/2)</vt:lpstr>
      <vt:lpstr>Outgoing LSs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TRs / TSs to be sent to SA#77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Nokia_Maryse Gardella1</cp:lastModifiedBy>
  <cp:revision>1048</cp:revision>
  <dcterms:created xsi:type="dcterms:W3CDTF">2008-08-30T09:32:10Z</dcterms:created>
  <dcterms:modified xsi:type="dcterms:W3CDTF">2017-10-20T03:33:41Z</dcterms:modified>
</cp:coreProperties>
</file>